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>
        <p:scale>
          <a:sx n="68" d="100"/>
          <a:sy n="68" d="100"/>
        </p:scale>
        <p:origin x="-80" y="-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8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2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0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3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3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2AE52-0AC2-6C44-9925-B631EE6CC4ED}" type="datetimeFigureOut">
              <a:rPr lang="en-US" smtClean="0"/>
              <a:t>07/12/16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F00CF-5609-8142-9C7A-5FD1BC09C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Differential Gene Expression In Breast Cancer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smtClean="0"/>
              <a:t>Aguirre</a:t>
            </a:r>
          </a:p>
          <a:p>
            <a:r>
              <a:rPr lang="en-US" dirty="0" smtClean="0"/>
              <a:t>Tobi Olatunji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Results</a:t>
            </a:r>
            <a:endParaRPr lang="en-US" sz="6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28" y="1847213"/>
            <a:ext cx="9123894" cy="36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4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646" y="1680736"/>
            <a:ext cx="7083726" cy="503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Results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04" y="2167671"/>
            <a:ext cx="7083726" cy="35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Results</a:t>
            </a:r>
            <a:endParaRPr lang="en-US" sz="6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6039" y="1825625"/>
            <a:ext cx="8156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Discussion</a:t>
            </a:r>
            <a:endParaRPr lang="en-US" sz="6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Global</a:t>
            </a:r>
          </a:p>
          <a:p>
            <a:r>
              <a:rPr lang="en-US" u="sng" dirty="0"/>
              <a:t>ER-positive: Tumor VS normal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u="sng" dirty="0"/>
              <a:t>ER-Negative: Tumor </a:t>
            </a:r>
            <a:r>
              <a:rPr lang="en-US" u="sng" dirty="0" err="1"/>
              <a:t>vs</a:t>
            </a:r>
            <a:r>
              <a:rPr lang="en-US" u="sng" dirty="0"/>
              <a:t> Normal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b="1" dirty="0"/>
              <a:t>Matched samples</a:t>
            </a:r>
            <a:endParaRPr lang="en-US" dirty="0"/>
          </a:p>
          <a:p>
            <a:r>
              <a:rPr lang="en-US" u="sng" dirty="0" err="1"/>
              <a:t>RNASeq</a:t>
            </a:r>
            <a:r>
              <a:rPr lang="en-US" u="sng" dirty="0"/>
              <a:t>: Matched Tumor </a:t>
            </a:r>
            <a:r>
              <a:rPr lang="en-US" u="sng" dirty="0" err="1"/>
              <a:t>vs</a:t>
            </a:r>
            <a:r>
              <a:rPr lang="en-US" u="sng" dirty="0"/>
              <a:t> Normal</a:t>
            </a:r>
            <a:r>
              <a:rPr lang="en-US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u="sng" dirty="0"/>
              <a:t>ER + </a:t>
            </a:r>
            <a:r>
              <a:rPr lang="en-US" u="sng" dirty="0" err="1"/>
              <a:t>vs</a:t>
            </a:r>
            <a:r>
              <a:rPr lang="en-US" u="sng" dirty="0"/>
              <a:t> ER –</a:t>
            </a:r>
            <a:endParaRPr lang="en-US" dirty="0"/>
          </a:p>
          <a:p>
            <a:r>
              <a:rPr lang="en-US" dirty="0"/>
              <a:t>Cytokines</a:t>
            </a:r>
          </a:p>
          <a:p>
            <a:r>
              <a:rPr lang="en-US" u="sng" dirty="0"/>
              <a:t>ER-positive/ER-negative: Tumor VS normal: </a:t>
            </a:r>
            <a:endParaRPr lang="en-US" u="sng" dirty="0" smtClean="0"/>
          </a:p>
          <a:p>
            <a:r>
              <a:rPr lang="en-US" u="sng" dirty="0" err="1"/>
              <a:t>RNASeq</a:t>
            </a:r>
            <a:r>
              <a:rPr lang="en-US" u="sng" dirty="0"/>
              <a:t>: Matched Tumor </a:t>
            </a:r>
            <a:r>
              <a:rPr lang="en-US" u="sng" dirty="0" err="1"/>
              <a:t>vs</a:t>
            </a:r>
            <a:r>
              <a:rPr lang="en-US" u="sng" dirty="0"/>
              <a:t> Normal: </a:t>
            </a:r>
            <a:endParaRPr lang="en-US" u="sng" dirty="0" smtClean="0"/>
          </a:p>
          <a:p>
            <a:r>
              <a:rPr lang="en-US" u="sng" dirty="0"/>
              <a:t>ER+ </a:t>
            </a:r>
            <a:r>
              <a:rPr lang="en-US" u="sng" dirty="0" err="1"/>
              <a:t>vs</a:t>
            </a:r>
            <a:r>
              <a:rPr lang="en-US" u="sng" dirty="0"/>
              <a:t> ER -: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0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8971722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6915"/>
          </a:xfrm>
        </p:spPr>
        <p:txBody>
          <a:bodyPr>
            <a:normAutofit/>
          </a:bodyPr>
          <a:lstStyle/>
          <a:p>
            <a:r>
              <a:rPr lang="en-US" sz="3200" dirty="0"/>
              <a:t>Our study showed top up/down regulated in breast cancer patients and differential expression between 4 sub-groups of breast cancer patients. </a:t>
            </a:r>
            <a:endParaRPr lang="en-US" sz="3200" dirty="0" smtClean="0"/>
          </a:p>
          <a:p>
            <a:r>
              <a:rPr lang="en-US" sz="3200" dirty="0" smtClean="0"/>
              <a:t>From </a:t>
            </a:r>
            <a:r>
              <a:rPr lang="en-US" sz="3200" dirty="0"/>
              <a:t>the global group, further analysis is necessary to filter genes up/down regulated due to other factors. </a:t>
            </a:r>
            <a:endParaRPr lang="en-US" sz="3200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cytokines subset shows clearly which cytokines are more active in ER+/ER- breast cancer</a:t>
            </a:r>
            <a:r>
              <a:rPr lang="en-US" sz="3200"/>
              <a:t>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37404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Next Steps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8971722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691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Further </a:t>
            </a:r>
            <a:r>
              <a:rPr lang="en-US" sz="3200" dirty="0"/>
              <a:t>research is necessary to determine if  these could be useful in the management or treatment of ER+/ER- breast cancer patients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07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765"/>
            <a:ext cx="10515600" cy="4560198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  <a:p>
            <a:r>
              <a:rPr lang="en-US" dirty="0" smtClean="0"/>
              <a:t>Tools</a:t>
            </a:r>
            <a:endParaRPr lang="en-US" dirty="0"/>
          </a:p>
          <a:p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Analyses</a:t>
            </a:r>
            <a:endParaRPr lang="en-US" dirty="0"/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Conclusion and Next Steps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smtClean="0"/>
              <a:t>Contents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7437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765"/>
            <a:ext cx="10515600" cy="4560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Two </a:t>
            </a:r>
            <a:r>
              <a:rPr lang="en-US" dirty="0" smtClean="0"/>
              <a:t>sub-types </a:t>
            </a:r>
            <a:r>
              <a:rPr lang="en-US" dirty="0" smtClean="0"/>
              <a:t>of breast cancer: </a:t>
            </a:r>
          </a:p>
          <a:p>
            <a:pPr lvl="1"/>
            <a:r>
              <a:rPr lang="en-US" dirty="0" smtClean="0"/>
              <a:t>Estrogen Receptor (ER) Positive </a:t>
            </a:r>
          </a:p>
          <a:p>
            <a:pPr lvl="1"/>
            <a:r>
              <a:rPr lang="en-US" dirty="0" smtClean="0"/>
              <a:t>Estrogen Receptor Negative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Two Sample Types:</a:t>
            </a:r>
          </a:p>
          <a:p>
            <a:pPr lvl="1"/>
            <a:r>
              <a:rPr lang="en-US" dirty="0" smtClean="0"/>
              <a:t>Solid Tumor</a:t>
            </a:r>
          </a:p>
          <a:p>
            <a:pPr lvl="1"/>
            <a:r>
              <a:rPr lang="en-US" dirty="0" smtClean="0"/>
              <a:t>Normal Tissue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Introduction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47" y="1616765"/>
            <a:ext cx="4528131" cy="44547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65913" y="2809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0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765"/>
            <a:ext cx="10515600" cy="4560198"/>
          </a:xfrm>
        </p:spPr>
        <p:txBody>
          <a:bodyPr/>
          <a:lstStyle/>
          <a:p>
            <a:r>
              <a:rPr lang="en-US" dirty="0" smtClean="0"/>
              <a:t>Cytokines</a:t>
            </a:r>
          </a:p>
          <a:p>
            <a:pPr marL="0" indent="0">
              <a:buNone/>
            </a:pPr>
            <a:r>
              <a:rPr lang="en-US" dirty="0" smtClean="0"/>
              <a:t>“Cytokines </a:t>
            </a:r>
            <a:r>
              <a:rPr lang="en-US" dirty="0"/>
              <a:t>are any of a number of substances, such as interferon, interleukin, and growth factors, that are secreted by certain cells of the immune system and have an effect on other cells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>Proteins that are secreted (often by white blood cells)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Affect Immune Responses</a:t>
            </a:r>
          </a:p>
          <a:p>
            <a:pPr marL="0" indent="0">
              <a:buNone/>
            </a:pPr>
            <a:r>
              <a:rPr lang="en-US" dirty="0" smtClean="0"/>
              <a:t>Cell Signaling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5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1938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295" y="1973483"/>
            <a:ext cx="8875643" cy="1389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Tools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303" y="3362961"/>
            <a:ext cx="72263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8055" y="4582162"/>
            <a:ext cx="360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TCGA Toolbox </a:t>
            </a:r>
          </a:p>
          <a:p>
            <a:r>
              <a:rPr lang="en-US" sz="2000" dirty="0" smtClean="0"/>
              <a:t>TCGA </a:t>
            </a:r>
            <a:r>
              <a:rPr lang="en-US" sz="2000" dirty="0" err="1" smtClean="0"/>
              <a:t>BioLinks</a:t>
            </a:r>
            <a:endParaRPr lang="en-US" sz="2000" dirty="0" smtClean="0"/>
          </a:p>
          <a:p>
            <a:r>
              <a:rPr lang="en-US" sz="2000" dirty="0" err="1" smtClean="0"/>
              <a:t>Limma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03" y="4582161"/>
            <a:ext cx="1567622" cy="12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765"/>
            <a:ext cx="10515600" cy="4560198"/>
          </a:xfrm>
        </p:spPr>
        <p:txBody>
          <a:bodyPr/>
          <a:lstStyle/>
          <a:p>
            <a:r>
              <a:rPr lang="en-US" dirty="0" smtClean="0"/>
              <a:t>Data Collection with </a:t>
            </a:r>
            <a:r>
              <a:rPr lang="en-US" dirty="0" err="1" smtClean="0"/>
              <a:t>FireHose</a:t>
            </a:r>
            <a:r>
              <a:rPr lang="en-US" dirty="0" smtClean="0"/>
              <a:t>, </a:t>
            </a:r>
            <a:r>
              <a:rPr lang="en-US" dirty="0" err="1" smtClean="0"/>
              <a:t>DownloadTCGA</a:t>
            </a:r>
            <a:endParaRPr lang="en-US" dirty="0" smtClean="0"/>
          </a:p>
          <a:p>
            <a:pPr lvl="1"/>
            <a:r>
              <a:rPr lang="en-US" dirty="0" smtClean="0"/>
              <a:t>1098 Samples total </a:t>
            </a:r>
          </a:p>
          <a:p>
            <a:pPr lvl="1"/>
            <a:r>
              <a:rPr lang="en-US" dirty="0" smtClean="0"/>
              <a:t>14,000 gene expression levels </a:t>
            </a:r>
          </a:p>
          <a:p>
            <a:pPr lvl="1"/>
            <a:r>
              <a:rPr lang="en-US" dirty="0" smtClean="0"/>
              <a:t>17 cytokines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Methods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489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7913" y="1769165"/>
            <a:ext cx="5337313" cy="4560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RNA Seq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sz="2800" dirty="0" smtClean="0"/>
              <a:t>Tumor vs Normal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 smtClean="0"/>
              <a:t>52 Normal Samples</a:t>
            </a:r>
            <a:endParaRPr lang="en-US" sz="2800" dirty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/>
              <a:t> 756 </a:t>
            </a:r>
            <a:r>
              <a:rPr lang="en-US" dirty="0" smtClean="0"/>
              <a:t>Tumor Samples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7924 Up-Regulated</a:t>
            </a:r>
          </a:p>
          <a:p>
            <a:pPr marL="0" indent="0">
              <a:buNone/>
            </a:pPr>
            <a:r>
              <a:rPr lang="pl-PL" dirty="0" smtClean="0"/>
              <a:t>6339 Down-</a:t>
            </a:r>
            <a:r>
              <a:rPr lang="pl-PL" dirty="0" err="1" smtClean="0"/>
              <a:t>Regulated</a:t>
            </a:r>
            <a:endParaRPr lang="pl-PL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Analyses</a:t>
            </a:r>
            <a:endParaRPr lang="en-US" sz="6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769165"/>
            <a:ext cx="5337313" cy="456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RNA Seq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ER Positive vs ER Negative</a:t>
            </a:r>
          </a:p>
          <a:p>
            <a:pPr marL="0" indent="0">
              <a:buNone/>
            </a:pPr>
            <a:r>
              <a:rPr lang="en-US" dirty="0" smtClean="0"/>
              <a:t>49 Negative Samples</a:t>
            </a:r>
          </a:p>
          <a:p>
            <a:pPr marL="0" indent="0">
              <a:buNone/>
            </a:pPr>
            <a:r>
              <a:rPr lang="en-US" dirty="0" smtClean="0"/>
              <a:t>605 Positive Samples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7493 Up-Regulated</a:t>
            </a:r>
          </a:p>
          <a:p>
            <a:pPr marL="0" indent="0">
              <a:buNone/>
            </a:pPr>
            <a:r>
              <a:rPr lang="en-US" dirty="0" smtClean="0"/>
              <a:t>6572 Down-Regulated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14" y="1739617"/>
            <a:ext cx="9199868" cy="3701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Results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8686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675" y="1797855"/>
            <a:ext cx="7904499" cy="65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14028" cy="11073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4538" y="365126"/>
            <a:ext cx="9339262" cy="1107344"/>
          </a:xfrm>
          <a:prstGeom prst="snip2DiagRect">
            <a:avLst/>
          </a:prstGeom>
          <a:solidFill>
            <a:srgbClr val="0058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Results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927" y="2448270"/>
            <a:ext cx="7904499" cy="4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28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289</Words>
  <Application>Microsoft Macintosh PowerPoint</Application>
  <PresentationFormat>Custom</PresentationFormat>
  <Paragraphs>78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Differential Gene Expression In Breast Cancer</vt:lpstr>
      <vt:lpstr>Contents</vt:lpstr>
      <vt:lpstr>Introduction</vt:lpstr>
      <vt:lpstr>Introduction</vt:lpstr>
      <vt:lpstr>Tools</vt:lpstr>
      <vt:lpstr>Methods</vt:lpstr>
      <vt:lpstr>Analyses</vt:lpstr>
      <vt:lpstr>Results</vt:lpstr>
      <vt:lpstr>Results</vt:lpstr>
      <vt:lpstr>Results</vt:lpstr>
      <vt:lpstr>Results</vt:lpstr>
      <vt:lpstr>Results</vt:lpstr>
      <vt:lpstr>Discussion</vt:lpstr>
      <vt:lpstr>Conclusion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Gene Expression In Breast Cancer</dc:title>
  <dc:creator>Matthew Aguirre</dc:creator>
  <cp:lastModifiedBy>Olatunji Oloruntobiloba</cp:lastModifiedBy>
  <cp:revision>14</cp:revision>
  <dcterms:created xsi:type="dcterms:W3CDTF">2016-12-07T23:26:17Z</dcterms:created>
  <dcterms:modified xsi:type="dcterms:W3CDTF">2016-12-08T02:24:26Z</dcterms:modified>
</cp:coreProperties>
</file>